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74" r:id="rId2"/>
  </p:sldMasterIdLst>
  <p:notesMasterIdLst>
    <p:notesMasterId r:id="rId10"/>
  </p:notesMasterIdLst>
  <p:sldIdLst>
    <p:sldId id="256" r:id="rId3"/>
    <p:sldId id="258" r:id="rId4"/>
    <p:sldId id="259" r:id="rId5"/>
    <p:sldId id="273" r:id="rId6"/>
    <p:sldId id="274" r:id="rId7"/>
    <p:sldId id="275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85B"/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1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4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9570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1048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4846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932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4125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0474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5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3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0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35F695A-1892-2FEF-BA09-B837577F0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10691" cy="2671948"/>
          </a:xfrm>
          <a:prstGeom prst="rect">
            <a:avLst/>
          </a:prstGeom>
          <a:solidFill>
            <a:srgbClr val="33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176C3-2E05-A144-C831-50E93E28DE01}"/>
              </a:ext>
            </a:extLst>
          </p:cNvPr>
          <p:cNvSpPr txBox="1"/>
          <p:nvPr/>
        </p:nvSpPr>
        <p:spPr>
          <a:xfrm>
            <a:off x="660841" y="675409"/>
            <a:ext cx="10870317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latin typeface="iCiel Mijas" panose="02000506000000020004" pitchFamily="50" charset="0"/>
                <a:ea typeface="+mj-ea"/>
                <a:cs typeface="+mj-cs"/>
              </a:rPr>
              <a:t>CHỦ ĐỀ </a:t>
            </a:r>
            <a:r>
              <a:rPr lang="en-US" sz="7800" b="1">
                <a:solidFill>
                  <a:srgbClr val="FFC000"/>
                </a:solidFill>
                <a:latin typeface="iCiel Mijas" panose="02000506000000020004" pitchFamily="50" charset="0"/>
                <a:ea typeface="+mj-ea"/>
                <a:cs typeface="+mj-cs"/>
              </a:rPr>
              <a:t>A</a:t>
            </a:r>
            <a:endParaRPr lang="en-US" sz="5400" b="1">
              <a:solidFill>
                <a:srgbClr val="FFC000"/>
              </a:solidFill>
              <a:latin typeface="iCiel Mijas" panose="02000506000000020004" pitchFamily="50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latin typeface="iCiel Mijas" panose="02000506000000020004" pitchFamily="50" charset="0"/>
                <a:ea typeface="+mj-ea"/>
                <a:cs typeface="+mj-cs"/>
              </a:rPr>
              <a:t>MÁY TÍNH VÀ CỘNG ĐỒNG</a:t>
            </a:r>
            <a:endParaRPr lang="en-US" sz="5400">
              <a:solidFill>
                <a:schemeClr val="bg1"/>
              </a:solidFill>
              <a:latin typeface="iCiel Mijas" panose="02000506000000020004" pitchFamily="50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425BC-F922-4BDD-D4C3-26F6E494C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77" b="8660"/>
          <a:stretch/>
        </p:blipFill>
        <p:spPr>
          <a:xfrm>
            <a:off x="20" y="2568531"/>
            <a:ext cx="12191980" cy="4273465"/>
          </a:xfrm>
          <a:custGeom>
            <a:avLst/>
            <a:gdLst/>
            <a:ahLst/>
            <a:cxnLst/>
            <a:rect l="l" t="t" r="r" b="b"/>
            <a:pathLst>
              <a:path w="12192000" h="4273465">
                <a:moveTo>
                  <a:pt x="5674827" y="107"/>
                </a:moveTo>
                <a:cubicBezTo>
                  <a:pt x="6770307" y="-2269"/>
                  <a:pt x="8062055" y="35744"/>
                  <a:pt x="8986322" y="35744"/>
                </a:cubicBezTo>
                <a:cubicBezTo>
                  <a:pt x="10233527" y="52639"/>
                  <a:pt x="11168930" y="69533"/>
                  <a:pt x="12015248" y="52639"/>
                </a:cubicBezTo>
                <a:lnTo>
                  <a:pt x="12192000" y="60460"/>
                </a:lnTo>
                <a:lnTo>
                  <a:pt x="12192000" y="4273465"/>
                </a:lnTo>
                <a:lnTo>
                  <a:pt x="0" y="4273465"/>
                </a:lnTo>
                <a:lnTo>
                  <a:pt x="0" y="65877"/>
                </a:lnTo>
                <a:lnTo>
                  <a:pt x="107413" y="52639"/>
                </a:lnTo>
                <a:cubicBezTo>
                  <a:pt x="716168" y="1955"/>
                  <a:pt x="1725810" y="137111"/>
                  <a:pt x="4665650" y="18850"/>
                </a:cubicBezTo>
                <a:cubicBezTo>
                  <a:pt x="4966315" y="6179"/>
                  <a:pt x="5309667" y="899"/>
                  <a:pt x="5674827" y="107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610D6-32D5-A21A-CCB3-6E2AC0591763}"/>
              </a:ext>
            </a:extLst>
          </p:cNvPr>
          <p:cNvSpPr txBox="1"/>
          <p:nvPr/>
        </p:nvSpPr>
        <p:spPr>
          <a:xfrm>
            <a:off x="2302990" y="3535545"/>
            <a:ext cx="7586041" cy="298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5400" b="1" spc="20">
                <a:solidFill>
                  <a:srgbClr val="C00000"/>
                </a:solidFill>
                <a:latin typeface="iCiel Mijas" panose="02000506000000020004" pitchFamily="50" charset="0"/>
              </a:rPr>
              <a:t>BÀI 4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5400" b="1" spc="20">
                <a:solidFill>
                  <a:srgbClr val="C00000"/>
                </a:solidFill>
                <a:latin typeface="iCiel Mijas" panose="02000506000000020004" pitchFamily="50" charset="0"/>
              </a:rPr>
              <a:t>MỘT SỐ CHỨC NĂNG CỦA HỆ ĐIỀU HÀNH </a:t>
            </a: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9508F9-059D-895F-7C35-115D531C0EB5}"/>
              </a:ext>
            </a:extLst>
          </p:cNvPr>
          <p:cNvSpPr/>
          <p:nvPr/>
        </p:nvSpPr>
        <p:spPr>
          <a:xfrm>
            <a:off x="1697830" y="1022989"/>
            <a:ext cx="10267190" cy="5209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Khi bật máy tính, phải chờ một khoảng thời gian ngắn máy tính mới sẵn sàng làm việc. Trong khoảng thời gian đó, hệ điều hành được nạp từ ổ đĩa cứng lên bộ nhớ trong RAM. Hệ điều hành sẽ kiểm tra các thành phần của hệ thống, đảm bảo chúng sẵn sàng hoạt động.</a:t>
            </a:r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Khi tắt máy, phải chờ một khoảng thời gian ngắn máy tính mới ngừng hẳn hoạt động.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 nhiều hệ điều hành khác nhau cho máy tính và các thiết bị số: Windows, MaxOS, Linux, …, Android, iOS,…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386ED-D435-886D-3AA7-3F4203EC4B8A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1. HĐH khởi động và kiểm soát mọi hoạt động của máy tính</a:t>
            </a:r>
            <a:endParaRPr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7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30ECE172-BCBA-739C-9DCB-8C10757DDA40}"/>
              </a:ext>
            </a:extLst>
          </p:cNvPr>
          <p:cNvSpPr/>
          <p:nvPr/>
        </p:nvSpPr>
        <p:spPr>
          <a:xfrm>
            <a:off x="2191657" y="1906813"/>
            <a:ext cx="8926285" cy="2449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Hệ điều hành quản lí mỗi người dùng bằng một tài khoản máy tính. Tài khoản máy tính bao gồm tên người dùng và mật khẩu tương ứng.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735931" y="483662"/>
            <a:ext cx="963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2. HĐH quản lý người dùng máy tính</a:t>
            </a:r>
            <a:endParaRPr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30ECE172-BCBA-739C-9DCB-8C10757DDA40}"/>
              </a:ext>
            </a:extLst>
          </p:cNvPr>
          <p:cNvSpPr/>
          <p:nvPr/>
        </p:nvSpPr>
        <p:spPr>
          <a:xfrm>
            <a:off x="2265798" y="1536110"/>
            <a:ext cx="8926285" cy="4467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Hệ điều hành cho phép cập nhật phần mềm ứng dụng lên phiên bản mới hơn, thực hiện việc cài đặt mới hay gỡ bỏ phần mềm ứng dụng.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Toàn bộ các phần mềm ứng dụng có trong máy tính sẽ hiển thị trong nút Start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Mở cửa sổ của trình quản lí hệ thống trên thanh Taskbar có biểu tượng File Explorer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735930" y="483662"/>
            <a:ext cx="102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3. HĐH quản lý các phần mềm ứng dụng và các tệp dữ liệu</a:t>
            </a:r>
            <a:endParaRPr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ADA8EC3-01C5-453C-91A6-D01B9E15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A1D7546-68ED-4F66-AA8D-D04BEAD39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CFE8A66-699D-4E05-B8FC-C31AE461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124234B-D5D1-45F9-9B32-264F699BC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A0B0249-AEB7-44A1-BEC3-A0C07E9E3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51D4BF9-284D-4B99-922C-BAB91FB2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33E9BD1-CC4F-4B4B-A413-92D6B1F0B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3EB82-AA0B-4AB7-BE68-038A3035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3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4683482-05C5-F00C-D278-DC464499D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7" b="-359"/>
          <a:stretch/>
        </p:blipFill>
        <p:spPr>
          <a:xfrm>
            <a:off x="626164" y="646043"/>
            <a:ext cx="10933045" cy="55857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F42738-AE74-4433-8657-EDE5C5C6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30ECE172-BCBA-739C-9DCB-8C10757DDA40}"/>
              </a:ext>
            </a:extLst>
          </p:cNvPr>
          <p:cNvSpPr/>
          <p:nvPr/>
        </p:nvSpPr>
        <p:spPr>
          <a:xfrm>
            <a:off x="5565051" y="1569977"/>
            <a:ext cx="6421002" cy="4467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Phòng chống virus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Các hệ điều hành nói chung đều có hỗ trợ phòng chống virus. Ví dụ: Windows 10 có trung tâm an ninh Windows Defender với tính năng phòng chống virus (Antivirus)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Cài thêm phần mềm phòng chống virus như: Avast Free Antivirus, 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735930" y="483662"/>
            <a:ext cx="102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4. HĐH hỗ trợ an toàn dữ liệu</a:t>
            </a:r>
            <a:endParaRPr lang="en-US" sz="360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84968-679F-48CA-35E6-219F5D93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66" y="2723424"/>
            <a:ext cx="3841120" cy="21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76000"/>
                <a:satMod val="180000"/>
              </a:schemeClr>
              <a:schemeClr val="bg1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6993C3A-0E30-417B-B76B-0B62A3462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8B2F76-1D7D-B225-CC55-5783DB879D69}"/>
              </a:ext>
            </a:extLst>
          </p:cNvPr>
          <p:cNvPicPr/>
          <p:nvPr/>
        </p:nvPicPr>
        <p:blipFill rotWithShape="1">
          <a:blip r:embed="rId3"/>
          <a:srcRect l="51437" t="43651" r="2077" b="33734"/>
          <a:stretch/>
        </p:blipFill>
        <p:spPr bwMode="auto">
          <a:xfrm>
            <a:off x="643467" y="1936911"/>
            <a:ext cx="10905066" cy="298417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1881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</TotalTime>
  <Words>328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iCiel Mijas</vt:lpstr>
      <vt:lpstr>Open Sans</vt:lpstr>
      <vt:lpstr>Custom Design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Ngọc</dc:creator>
  <cp:lastModifiedBy>Hồng Ngọc</cp:lastModifiedBy>
  <cp:revision>14</cp:revision>
  <dcterms:created xsi:type="dcterms:W3CDTF">2022-11-25T08:13:47Z</dcterms:created>
  <dcterms:modified xsi:type="dcterms:W3CDTF">2022-11-25T10:48:10Z</dcterms:modified>
</cp:coreProperties>
</file>